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6AEC035E-208D-488C-8D85-F6862C98E5D9}">
  <a:tblStyle styleId="{6AEC035E-208D-488C-8D85-F6862C98E5D9}"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Curriculum:</a:t>
            </a:r>
          </a:p>
          <a:p>
            <a:pPr indent="-228600" lvl="0" marL="457200" rtl="0">
              <a:spcBef>
                <a:spcPts val="0"/>
              </a:spcBef>
            </a:pPr>
            <a:r>
              <a:rPr lang="en"/>
              <a:t>New topics this year (Django!)</a:t>
            </a:r>
          </a:p>
          <a:p>
            <a:pPr indent="-228600" lvl="0" marL="457200" rtl="0">
              <a:spcBef>
                <a:spcPts val="0"/>
              </a:spcBef>
            </a:pPr>
            <a:r>
              <a:rPr lang="en"/>
              <a:t>Interactive</a:t>
            </a:r>
          </a:p>
          <a:p>
            <a:pPr lvl="0" rtl="0">
              <a:spcBef>
                <a:spcPts val="0"/>
              </a:spcBef>
              <a:buNone/>
            </a:pPr>
            <a:r>
              <a:rPr lang="en"/>
              <a:t>Instruction and planning:</a:t>
            </a:r>
          </a:p>
          <a:p>
            <a:pPr indent="-228600" lvl="0" marL="457200" rtl="0">
              <a:spcBef>
                <a:spcPts val="0"/>
              </a:spcBef>
            </a:pPr>
            <a:r>
              <a:rPr lang="en"/>
              <a:t>Modeling techniques throughout the weekend</a:t>
            </a:r>
          </a:p>
          <a:p>
            <a:pPr indent="-228600" lvl="0" marL="457200" rtl="0">
              <a:spcBef>
                <a:spcPts val="0"/>
              </a:spcBef>
            </a:pPr>
            <a:r>
              <a:rPr lang="en"/>
              <a:t>SIP classroom simulation</a:t>
            </a:r>
          </a:p>
          <a:p>
            <a:pPr lvl="0" rtl="0">
              <a:spcBef>
                <a:spcPts val="0"/>
              </a:spcBef>
              <a:buNone/>
            </a:pPr>
            <a:r>
              <a:rPr lang="en"/>
              <a:t>Diversity and Inclusion</a:t>
            </a:r>
          </a:p>
          <a:p>
            <a:pPr indent="-228600" lvl="0" marL="457200" rtl="0">
              <a:spcBef>
                <a:spcPts val="0"/>
              </a:spcBef>
            </a:pPr>
            <a:r>
              <a:rPr lang="en"/>
              <a:t>Outside partner (Perception Institute)</a:t>
            </a:r>
          </a:p>
          <a:p>
            <a:pPr indent="-228600" lvl="0" marL="457200" rtl="0">
              <a:spcBef>
                <a:spcPts val="0"/>
              </a:spcBef>
            </a:pPr>
            <a:r>
              <a:rPr lang="en"/>
              <a:t>Research based, social sciences, experience with teachers</a:t>
            </a:r>
          </a:p>
          <a:p>
            <a:pPr lvl="0" rtl="0">
              <a:spcBef>
                <a:spcPts val="0"/>
              </a:spcBef>
              <a:buNone/>
            </a:pPr>
            <a:r>
              <a:rPr lang="en"/>
              <a:t>Community Building:</a:t>
            </a:r>
          </a:p>
          <a:p>
            <a:pPr indent="-228600" lvl="0" marL="457200" rtl="0">
              <a:spcBef>
                <a:spcPts val="0"/>
              </a:spcBef>
            </a:pPr>
            <a:r>
              <a:rPr lang="en"/>
              <a:t>Meet your team and site leads</a:t>
            </a:r>
          </a:p>
          <a:p>
            <a:pPr indent="-228600" lvl="0" marL="457200" rtl="0">
              <a:spcBef>
                <a:spcPts val="0"/>
              </a:spcBef>
            </a:pPr>
            <a:r>
              <a:rPr lang="en"/>
              <a:t>PE panel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Clr>
                <a:schemeClr val="dk1"/>
              </a:buClr>
              <a:buSzPct val="100000"/>
              <a:buFont typeface="Cambria"/>
              <a:buChar char="●"/>
            </a:pPr>
            <a:r>
              <a:rPr b="1" i="1" lang="en" u="sng">
                <a:solidFill>
                  <a:schemeClr val="dk1"/>
                </a:solidFill>
                <a:latin typeface="Cambria"/>
                <a:ea typeface="Cambria"/>
                <a:cs typeface="Cambria"/>
                <a:sym typeface="Cambria"/>
              </a:rPr>
              <a:t>More Than Code</a:t>
            </a:r>
            <a:r>
              <a:rPr b="1" i="1" lang="en">
                <a:solidFill>
                  <a:schemeClr val="dk1"/>
                </a:solidFill>
                <a:latin typeface="Cambria"/>
                <a:ea typeface="Cambria"/>
                <a:cs typeface="Cambria"/>
                <a:sym typeface="Cambria"/>
              </a:rPr>
              <a:t>:</a:t>
            </a:r>
            <a:r>
              <a:rPr b="1" lang="en">
                <a:solidFill>
                  <a:schemeClr val="dk1"/>
                </a:solidFill>
                <a:latin typeface="Cambria"/>
                <a:ea typeface="Cambria"/>
                <a:cs typeface="Cambria"/>
                <a:sym typeface="Cambria"/>
              </a:rPr>
              <a:t> Learning computational thinking and computer science cultivates girls’ interests and prepares them for long-term success in computer science.</a:t>
            </a:r>
          </a:p>
          <a:p>
            <a:pPr indent="-298450" lvl="1" marL="914400" rtl="0">
              <a:lnSpc>
                <a:spcPct val="115000"/>
              </a:lnSpc>
              <a:spcBef>
                <a:spcPts val="0"/>
              </a:spcBef>
              <a:buClr>
                <a:schemeClr val="dk1"/>
              </a:buClr>
              <a:buSzPct val="100000"/>
              <a:buFont typeface="Cambria"/>
              <a:buChar char="○"/>
            </a:pPr>
            <a:r>
              <a:rPr lang="en">
                <a:solidFill>
                  <a:schemeClr val="dk1"/>
                </a:solidFill>
                <a:latin typeface="Cambria"/>
                <a:ea typeface="Cambria"/>
                <a:cs typeface="Cambria"/>
                <a:sym typeface="Cambria"/>
              </a:rPr>
              <a:t>Computer science is a diverse field that includes a way of thinking, planning, and problem solving in addition to programming. This approach, called computational thinking, is the foundation of our curriculum.</a:t>
            </a:r>
          </a:p>
          <a:p>
            <a:pPr indent="-298450" lvl="1" marL="914400" rtl="0">
              <a:lnSpc>
                <a:spcPct val="115000"/>
              </a:lnSpc>
              <a:spcBef>
                <a:spcPts val="0"/>
              </a:spcBef>
              <a:buClr>
                <a:schemeClr val="dk1"/>
              </a:buClr>
              <a:buSzPct val="100000"/>
              <a:buFont typeface="Cambria"/>
              <a:buChar char="○"/>
            </a:pPr>
            <a:r>
              <a:rPr lang="en">
                <a:solidFill>
                  <a:schemeClr val="dk1"/>
                </a:solidFill>
                <a:latin typeface="Cambria"/>
                <a:ea typeface="Cambria"/>
                <a:cs typeface="Cambria"/>
                <a:sym typeface="Cambria"/>
              </a:rPr>
              <a:t>By focusing on computer science and computational thinking, girls develop a strong technical foundation that will </a:t>
            </a:r>
            <a:r>
              <a:rPr lang="en">
                <a:solidFill>
                  <a:schemeClr val="dk1"/>
                </a:solidFill>
                <a:highlight>
                  <a:srgbClr val="FFFFFF"/>
                </a:highlight>
                <a:latin typeface="Cambria"/>
                <a:ea typeface="Cambria"/>
                <a:cs typeface="Cambria"/>
                <a:sym typeface="Cambria"/>
              </a:rPr>
              <a:t>empower them to learn new programming languages and quickly navigate a shifting technical landscape</a:t>
            </a:r>
            <a:r>
              <a:rPr lang="en">
                <a:solidFill>
                  <a:schemeClr val="dk1"/>
                </a:solidFill>
                <a:latin typeface="Cambria"/>
                <a:ea typeface="Cambria"/>
                <a:cs typeface="Cambria"/>
                <a:sym typeface="Cambria"/>
              </a:rPr>
              <a:t>.</a:t>
            </a:r>
          </a:p>
          <a:p>
            <a:pPr indent="-298450" lvl="1" marL="914400" rtl="0">
              <a:lnSpc>
                <a:spcPct val="115000"/>
              </a:lnSpc>
              <a:spcBef>
                <a:spcPts val="0"/>
              </a:spcBef>
              <a:buClr>
                <a:schemeClr val="dk1"/>
              </a:buClr>
              <a:buSzPct val="100000"/>
              <a:buFont typeface="Cambria"/>
              <a:buChar char="○"/>
            </a:pPr>
            <a:r>
              <a:rPr lang="en">
                <a:solidFill>
                  <a:schemeClr val="dk1"/>
                </a:solidFill>
                <a:latin typeface="Cambria"/>
                <a:ea typeface="Cambria"/>
                <a:cs typeface="Cambria"/>
                <a:sym typeface="Cambria"/>
              </a:rPr>
              <a:t>Our curriculum is regularly updated to remain relevant both to our girls’ interests and the state of the professional field.</a:t>
            </a:r>
          </a:p>
          <a:p>
            <a:pPr indent="-298450" lvl="0" marL="457200" rtl="0">
              <a:lnSpc>
                <a:spcPct val="115000"/>
              </a:lnSpc>
              <a:spcBef>
                <a:spcPts val="0"/>
              </a:spcBef>
              <a:buClr>
                <a:schemeClr val="dk1"/>
              </a:buClr>
              <a:buSzPct val="100000"/>
              <a:buFont typeface="Cambria"/>
              <a:buChar char="●"/>
            </a:pPr>
            <a:r>
              <a:rPr b="1" i="1" lang="en" u="sng">
                <a:solidFill>
                  <a:schemeClr val="dk1"/>
                </a:solidFill>
                <a:latin typeface="Cambria"/>
                <a:ea typeface="Cambria"/>
                <a:cs typeface="Cambria"/>
                <a:sym typeface="Cambria"/>
              </a:rPr>
              <a:t>Sisterhood</a:t>
            </a:r>
            <a:r>
              <a:rPr b="1" lang="en" u="sng">
                <a:solidFill>
                  <a:schemeClr val="dk1"/>
                </a:solidFill>
                <a:latin typeface="Cambria"/>
                <a:ea typeface="Cambria"/>
                <a:cs typeface="Cambria"/>
                <a:sym typeface="Cambria"/>
              </a:rPr>
              <a:t> &amp; </a:t>
            </a:r>
            <a:r>
              <a:rPr b="1" i="1" lang="en" u="sng">
                <a:solidFill>
                  <a:schemeClr val="dk1"/>
                </a:solidFill>
                <a:latin typeface="Cambria"/>
                <a:ea typeface="Cambria"/>
                <a:cs typeface="Cambria"/>
                <a:sym typeface="Cambria"/>
              </a:rPr>
              <a:t>Collaboration:</a:t>
            </a:r>
            <a:r>
              <a:rPr b="1" lang="en">
                <a:solidFill>
                  <a:schemeClr val="dk1"/>
                </a:solidFill>
                <a:latin typeface="Cambria"/>
                <a:ea typeface="Cambria"/>
                <a:cs typeface="Cambria"/>
                <a:sym typeface="Cambria"/>
              </a:rPr>
              <a:t> Positive and supportive environments both enable &amp; sustain the learning process and longevity in computer science.</a:t>
            </a:r>
          </a:p>
          <a:p>
            <a:pPr indent="-298450" lvl="1" marL="914400" rtl="0">
              <a:lnSpc>
                <a:spcPct val="115000"/>
              </a:lnSpc>
              <a:spcBef>
                <a:spcPts val="0"/>
              </a:spcBef>
              <a:buClr>
                <a:schemeClr val="dk1"/>
              </a:buClr>
              <a:buSzPct val="100000"/>
              <a:buFont typeface="Cambria"/>
              <a:buChar char="○"/>
            </a:pPr>
            <a:r>
              <a:rPr lang="en">
                <a:solidFill>
                  <a:schemeClr val="dk1"/>
                </a:solidFill>
                <a:latin typeface="Cambria"/>
                <a:ea typeface="Cambria"/>
                <a:cs typeface="Cambria"/>
                <a:sym typeface="Cambria"/>
              </a:rPr>
              <a:t>Girls-only educational environments that are collaborative in nature and focus on confidence remove systematic, historical barriers to access in computer science and foster a safe space to learn and explore.</a:t>
            </a:r>
          </a:p>
          <a:p>
            <a:pPr indent="-298450" lvl="1" marL="914400" rtl="0">
              <a:lnSpc>
                <a:spcPct val="115000"/>
              </a:lnSpc>
              <a:spcBef>
                <a:spcPts val="0"/>
              </a:spcBef>
              <a:buClr>
                <a:schemeClr val="dk1"/>
              </a:buClr>
              <a:buSzPct val="100000"/>
              <a:buFont typeface="Cambria"/>
              <a:buChar char="○"/>
            </a:pPr>
            <a:r>
              <a:rPr lang="en">
                <a:solidFill>
                  <a:schemeClr val="dk1"/>
                </a:solidFill>
                <a:latin typeface="Cambria"/>
                <a:ea typeface="Cambria"/>
                <a:cs typeface="Cambria"/>
                <a:sym typeface="Cambria"/>
              </a:rPr>
              <a:t>A diverse, inclusive, and affirming community in the classroom creates a support system crucial to keeping girls in the CS field by hedging impostor syndrome and stereotype threat.</a:t>
            </a:r>
          </a:p>
          <a:p>
            <a:pPr indent="-298450" lvl="1" marL="914400" rtl="0">
              <a:lnSpc>
                <a:spcPct val="115000"/>
              </a:lnSpc>
              <a:spcBef>
                <a:spcPts val="0"/>
              </a:spcBef>
              <a:buClr>
                <a:schemeClr val="dk1"/>
              </a:buClr>
              <a:buSzPct val="100000"/>
              <a:buFont typeface="Cambria"/>
              <a:buChar char="○"/>
            </a:pPr>
            <a:r>
              <a:rPr lang="en">
                <a:solidFill>
                  <a:schemeClr val="dk1"/>
                </a:solidFill>
                <a:latin typeface="Cambria"/>
                <a:ea typeface="Cambria"/>
                <a:cs typeface="Cambria"/>
                <a:sym typeface="Cambria"/>
              </a:rPr>
              <a:t>Our programs amplify the stories of women computer scientists of diverse backgrounds and abilities, who have been historically underrepresented, to provide role models and to rewrite the common understanding of “computer scientist”.</a:t>
            </a:r>
          </a:p>
          <a:p>
            <a:pPr indent="-298450" lvl="0" marL="457200" rtl="0">
              <a:lnSpc>
                <a:spcPct val="115000"/>
              </a:lnSpc>
              <a:spcBef>
                <a:spcPts val="0"/>
              </a:spcBef>
              <a:buClr>
                <a:schemeClr val="dk1"/>
              </a:buClr>
              <a:buSzPct val="100000"/>
              <a:buFont typeface="Cambria"/>
              <a:buChar char="●"/>
            </a:pPr>
            <a:r>
              <a:rPr b="1" i="1" lang="en" u="sng">
                <a:solidFill>
                  <a:schemeClr val="dk1"/>
                </a:solidFill>
                <a:latin typeface="Cambria"/>
                <a:ea typeface="Cambria"/>
                <a:cs typeface="Cambria"/>
                <a:sym typeface="Cambria"/>
              </a:rPr>
              <a:t>Real-World Relevance &amp; Impact:</a:t>
            </a:r>
            <a:r>
              <a:rPr b="1" lang="en">
                <a:solidFill>
                  <a:schemeClr val="dk1"/>
                </a:solidFill>
                <a:latin typeface="Cambria"/>
                <a:ea typeface="Cambria"/>
                <a:cs typeface="Cambria"/>
                <a:sym typeface="Cambria"/>
              </a:rPr>
              <a:t> Interest-based learning enables and empowers students to make an impact in their communities.</a:t>
            </a:r>
          </a:p>
          <a:p>
            <a:pPr indent="-298450" lvl="1" marL="914400" rtl="0">
              <a:lnSpc>
                <a:spcPct val="115000"/>
              </a:lnSpc>
              <a:spcBef>
                <a:spcPts val="0"/>
              </a:spcBef>
              <a:buClr>
                <a:schemeClr val="dk1"/>
              </a:buClr>
              <a:buSzPct val="100000"/>
              <a:buFont typeface="Cambria"/>
              <a:buChar char="○"/>
            </a:pPr>
            <a:r>
              <a:rPr lang="en">
                <a:solidFill>
                  <a:schemeClr val="dk1"/>
                </a:solidFill>
                <a:latin typeface="Cambria"/>
                <a:ea typeface="Cambria"/>
                <a:cs typeface="Cambria"/>
                <a:sym typeface="Cambria"/>
              </a:rPr>
              <a:t>By using a project-based approach, girls are able to see how they can be creative with computer science and develop their own ideas.</a:t>
            </a:r>
          </a:p>
          <a:p>
            <a:pPr indent="-298450" lvl="1" marL="914400" rtl="0">
              <a:lnSpc>
                <a:spcPct val="115000"/>
              </a:lnSpc>
              <a:spcBef>
                <a:spcPts val="0"/>
              </a:spcBef>
              <a:buClr>
                <a:schemeClr val="dk1"/>
              </a:buClr>
              <a:buSzPct val="100000"/>
              <a:buFont typeface="Cambria"/>
              <a:buChar char="○"/>
            </a:pPr>
            <a:r>
              <a:rPr lang="en">
                <a:solidFill>
                  <a:schemeClr val="dk1"/>
                </a:solidFill>
                <a:latin typeface="Cambria"/>
                <a:ea typeface="Cambria"/>
                <a:cs typeface="Cambria"/>
                <a:sym typeface="Cambria"/>
              </a:rPr>
              <a:t>By using an inquiry-based approach, girls are able to see how CS is relevant to both their own interests and their day-to-day lives.</a:t>
            </a:r>
          </a:p>
          <a:p>
            <a:pPr indent="-298450" lvl="1" marL="914400" rtl="0">
              <a:lnSpc>
                <a:spcPct val="115000"/>
              </a:lnSpc>
              <a:spcBef>
                <a:spcPts val="0"/>
              </a:spcBef>
              <a:buClr>
                <a:schemeClr val="dk1"/>
              </a:buClr>
              <a:buSzPct val="100000"/>
              <a:buFont typeface="Cambria"/>
              <a:buChar char="○"/>
            </a:pPr>
            <a:r>
              <a:rPr lang="en">
                <a:solidFill>
                  <a:schemeClr val="dk1"/>
                </a:solidFill>
                <a:latin typeface="Cambria"/>
                <a:ea typeface="Cambria"/>
                <a:cs typeface="Cambria"/>
                <a:sym typeface="Cambria"/>
              </a:rPr>
              <a:t>By using problem solving through computational thinking, girls see the positive impact they can have on the world through computer science and how they can use technology to contribute to issues of social justice.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Why?</a:t>
            </a:r>
          </a:p>
          <a:p>
            <a:pPr lvl="0">
              <a:spcBef>
                <a:spcPts val="0"/>
              </a:spcBef>
              <a:buNone/>
            </a:pPr>
            <a:r>
              <a:rPr lang="en"/>
              <a:t>Many priorities, possible incidents</a:t>
            </a:r>
          </a:p>
          <a:p>
            <a:pPr lvl="0" rtl="0">
              <a:spcBef>
                <a:spcPts val="0"/>
              </a:spcBef>
              <a:buNone/>
            </a:pPr>
            <a:r>
              <a:rPr lang="en"/>
              <a:t>Framework for addressing situations that is broad enough to encompass everything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pic>
        <p:nvPicPr>
          <p:cNvPr id="55" name="Shape 55"/>
          <p:cNvPicPr preferRelativeResize="0"/>
          <p:nvPr/>
        </p:nvPicPr>
        <p:blipFill rotWithShape="1">
          <a:blip r:embed="rId3">
            <a:alphaModFix/>
          </a:blip>
          <a:srcRect b="0" l="0" r="0" t="38556"/>
          <a:stretch/>
        </p:blipFill>
        <p:spPr>
          <a:xfrm>
            <a:off x="0" y="-12"/>
            <a:ext cx="9144000" cy="7270980"/>
          </a:xfrm>
          <a:prstGeom prst="rect">
            <a:avLst/>
          </a:prstGeom>
          <a:noFill/>
          <a:ln>
            <a:noFill/>
          </a:ln>
        </p:spPr>
      </p:pic>
      <p:sp>
        <p:nvSpPr>
          <p:cNvPr id="56" name="Shape 56"/>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57" name="Shape 57"/>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58" name="Shape 58"/>
          <p:cNvSpPr txBox="1"/>
          <p:nvPr/>
        </p:nvSpPr>
        <p:spPr>
          <a:xfrm>
            <a:off x="95250" y="371475"/>
            <a:ext cx="8896500" cy="762000"/>
          </a:xfrm>
          <a:prstGeom prst="rect">
            <a:avLst/>
          </a:prstGeom>
          <a:noFill/>
          <a:ln>
            <a:noFill/>
          </a:ln>
        </p:spPr>
        <p:txBody>
          <a:bodyPr anchorCtr="0" anchor="ctr" bIns="91425" lIns="91425" rIns="91425" tIns="91425">
            <a:noAutofit/>
          </a:bodyPr>
          <a:lstStyle/>
          <a:p>
            <a:pPr lvl="0">
              <a:spcBef>
                <a:spcPts val="0"/>
              </a:spcBef>
              <a:buNone/>
            </a:pPr>
            <a:r>
              <a:rPr b="1" lang="en" sz="2200">
                <a:solidFill>
                  <a:srgbClr val="01426A"/>
                </a:solidFill>
                <a:latin typeface="Open Sans"/>
                <a:ea typeface="Open Sans"/>
                <a:cs typeface="Open Sans"/>
                <a:sym typeface="Open Sans"/>
              </a:rPr>
              <a:t>Girls Who Code Teacher Training</a:t>
            </a:r>
          </a:p>
          <a:p>
            <a:pPr indent="-368300" lvl="0" marL="457200" rtl="0">
              <a:spcBef>
                <a:spcPts val="0"/>
              </a:spcBef>
              <a:buClr>
                <a:srgbClr val="01426A"/>
              </a:buClr>
              <a:buSzPct val="100000"/>
              <a:buFont typeface="Open Sans"/>
              <a:buChar char="■"/>
            </a:pPr>
            <a:r>
              <a:rPr b="1" i="1" lang="en" sz="2200">
                <a:solidFill>
                  <a:srgbClr val="01426A"/>
                </a:solidFill>
                <a:latin typeface="Open Sans"/>
                <a:ea typeface="Open Sans"/>
                <a:cs typeface="Open Sans"/>
                <a:sym typeface="Open Sans"/>
              </a:rPr>
              <a:t>Welcome to Training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42" name="Shape 142"/>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Decision Making Framework</a:t>
            </a:r>
          </a:p>
        </p:txBody>
      </p:sp>
      <p:sp>
        <p:nvSpPr>
          <p:cNvPr id="143" name="Shape 143"/>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Advocate for all students</a:t>
            </a:r>
          </a:p>
          <a:p>
            <a:pPr indent="-381000" lvl="1" marL="914400" rtl="0">
              <a:spcBef>
                <a:spcPts val="0"/>
              </a:spcBef>
              <a:buClr>
                <a:srgbClr val="01426A"/>
              </a:buClr>
              <a:buSzPct val="100000"/>
              <a:buFont typeface="Open Sans"/>
              <a:buChar char="○"/>
            </a:pPr>
            <a:r>
              <a:rPr i="1" lang="en" sz="2400">
                <a:solidFill>
                  <a:srgbClr val="01426A"/>
                </a:solidFill>
                <a:latin typeface="Open Sans"/>
                <a:ea typeface="Open Sans"/>
                <a:cs typeface="Open Sans"/>
                <a:sym typeface="Open Sans"/>
              </a:rPr>
              <a:t>How can you meet the needs for the individual students in your classroom and the class as a whole?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Make your thinking visible</a:t>
            </a:r>
          </a:p>
          <a:p>
            <a:pPr indent="-381000" lvl="1" marL="914400" rtl="0">
              <a:spcBef>
                <a:spcPts val="0"/>
              </a:spcBef>
              <a:buClr>
                <a:srgbClr val="01426A"/>
              </a:buClr>
              <a:buSzPct val="100000"/>
              <a:buFont typeface="Open Sans"/>
              <a:buChar char="○"/>
            </a:pPr>
            <a:r>
              <a:rPr i="1" lang="en" sz="2400">
                <a:solidFill>
                  <a:srgbClr val="01426A"/>
                </a:solidFill>
                <a:latin typeface="Open Sans"/>
                <a:ea typeface="Open Sans"/>
                <a:cs typeface="Open Sans"/>
                <a:sym typeface="Open Sans"/>
              </a:rPr>
              <a:t>How can you show girls rather than tell them?</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Build more than code</a:t>
            </a:r>
          </a:p>
          <a:p>
            <a:pPr indent="-381000" lvl="1" marL="914400" rtl="0">
              <a:spcBef>
                <a:spcPts val="0"/>
              </a:spcBef>
              <a:buClr>
                <a:srgbClr val="01426A"/>
              </a:buClr>
              <a:buSzPct val="100000"/>
              <a:buFont typeface="Open Sans"/>
              <a:buChar char="○"/>
            </a:pPr>
            <a:r>
              <a:rPr i="1" lang="en" sz="2400">
                <a:solidFill>
                  <a:srgbClr val="01426A"/>
                </a:solidFill>
                <a:latin typeface="Open Sans"/>
                <a:ea typeface="Open Sans"/>
                <a:cs typeface="Open Sans"/>
                <a:sym typeface="Open Sans"/>
              </a:rPr>
              <a:t>How can you create a classroom that exposes girls to computer science while building sisterhood?</a:t>
            </a:r>
            <a:br>
              <a:rPr lang="en" sz="2400">
                <a:solidFill>
                  <a:srgbClr val="01426A"/>
                </a:solidFill>
                <a:latin typeface="Open Sans"/>
                <a:ea typeface="Open Sans"/>
                <a:cs typeface="Open Sans"/>
                <a:sym typeface="Open Sans"/>
              </a:rPr>
            </a:br>
          </a:p>
          <a:p>
            <a:pPr indent="0" lvl="0" marL="0" rtl="0">
              <a:spcBef>
                <a:spcPts val="0"/>
              </a:spcBef>
              <a:buNone/>
            </a:pPr>
            <a:r>
              <a:t/>
            </a:r>
            <a:endParaRPr sz="2200">
              <a:solidFill>
                <a:srgbClr val="01426A"/>
              </a:solidFill>
              <a:latin typeface="Open Sans"/>
              <a:ea typeface="Open Sans"/>
              <a:cs typeface="Open Sans"/>
              <a:sym typeface="Open Sans"/>
            </a:endParaRPr>
          </a:p>
        </p:txBody>
      </p:sp>
      <p:pic>
        <p:nvPicPr>
          <p:cNvPr id="144" name="Shape 144"/>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50" name="Shape 150"/>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51" name="Shape 151"/>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Expectations</a:t>
            </a:r>
          </a:p>
        </p:txBody>
      </p:sp>
      <p:pic>
        <p:nvPicPr>
          <p:cNvPr id="152" name="Shape 152"/>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153" name="Shape 153"/>
          <p:cNvGraphicFramePr/>
          <p:nvPr/>
        </p:nvGraphicFramePr>
        <p:xfrm>
          <a:off x="952500" y="1275475"/>
          <a:ext cx="3000000" cy="3000000"/>
        </p:xfrm>
        <a:graphic>
          <a:graphicData uri="http://schemas.openxmlformats.org/drawingml/2006/table">
            <a:tbl>
              <a:tblPr>
                <a:noFill/>
                <a:tableStyleId>{6AEC035E-208D-488C-8D85-F6862C98E5D9}</a:tableStyleId>
              </a:tblPr>
              <a:tblGrid>
                <a:gridCol w="3619500"/>
                <a:gridCol w="3619500"/>
              </a:tblGrid>
              <a:tr h="381000">
                <a:tc>
                  <a:txBody>
                    <a:bodyPr>
                      <a:noAutofit/>
                    </a:bodyPr>
                    <a:lstStyle/>
                    <a:p>
                      <a:pPr lvl="0" algn="ctr">
                        <a:spcBef>
                          <a:spcPts val="0"/>
                        </a:spcBef>
                        <a:buNone/>
                      </a:pPr>
                      <a:r>
                        <a:rPr b="1" lang="en">
                          <a:solidFill>
                            <a:srgbClr val="01426A"/>
                          </a:solidFill>
                          <a:latin typeface="Open Sans"/>
                          <a:ea typeface="Open Sans"/>
                          <a:cs typeface="Open Sans"/>
                          <a:sym typeface="Open Sans"/>
                        </a:rPr>
                        <a:t>What We Expect From You</a:t>
                      </a:r>
                    </a:p>
                  </a:txBody>
                  <a:tcPr marT="91425" marB="91425" marR="91425" marL="91425">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a:txBody>
                    <a:bodyPr>
                      <a:noAutofit/>
                    </a:bodyPr>
                    <a:lstStyle/>
                    <a:p>
                      <a:pPr lvl="0" algn="ctr">
                        <a:spcBef>
                          <a:spcPts val="0"/>
                        </a:spcBef>
                        <a:buNone/>
                      </a:pPr>
                      <a:r>
                        <a:rPr b="1" lang="en">
                          <a:solidFill>
                            <a:srgbClr val="01426A"/>
                          </a:solidFill>
                          <a:latin typeface="Open Sans"/>
                          <a:ea typeface="Open Sans"/>
                          <a:cs typeface="Open Sans"/>
                          <a:sym typeface="Open Sans"/>
                        </a:rPr>
                        <a:t>What You Can Expect From Us (How We Can Help!)</a:t>
                      </a:r>
                    </a:p>
                  </a:txBody>
                  <a:tcPr marT="91425" marB="91425" marR="91425" marL="91425">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r>
              <a:tr h="381000">
                <a:tc>
                  <a:txBody>
                    <a:bodyPr>
                      <a:noAutofit/>
                    </a:bodyPr>
                    <a:lstStyle/>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Belief that all girls can code</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Thirst for continuous improvement</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Fierce commitment to creating a environment where girls can be brave</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Flexibility and vulnerability to meet everyone in the classroom where they’re at (including yourself!)</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Relentless resourcefulness</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Investment in the success of every girl across the country</a:t>
                      </a:r>
                    </a:p>
                  </a:txBody>
                  <a:tcPr marT="91425" marB="91425" marR="91425" marL="91425">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Belief in all of you</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Thirst for continuous improvement</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Fierce commitment to building community and facilitating learning for teachers across the country</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Thought partnership and perspective: we are in this together</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Responsiveness and availability</a:t>
                      </a:r>
                    </a:p>
                    <a:p>
                      <a:pPr indent="-304800" lvl="0" marL="457200" rtl="0">
                        <a:spcBef>
                          <a:spcPts val="0"/>
                        </a:spcBef>
                        <a:buClr>
                          <a:srgbClr val="01426A"/>
                        </a:buClr>
                        <a:buSzPct val="100000"/>
                        <a:buFont typeface="Open Sans"/>
                        <a:buChar char="■"/>
                      </a:pPr>
                      <a:r>
                        <a:rPr lang="en" sz="1200">
                          <a:solidFill>
                            <a:srgbClr val="01426A"/>
                          </a:solidFill>
                          <a:latin typeface="Open Sans"/>
                          <a:ea typeface="Open Sans"/>
                          <a:cs typeface="Open Sans"/>
                          <a:sym typeface="Open Sans"/>
                        </a:rPr>
                        <a:t>Team spirit; your success is our success</a:t>
                      </a:r>
                    </a:p>
                  </a:txBody>
                  <a:tcPr marT="91425" marB="91425" marR="91425" marL="91425">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nvSpPr>
        <p:spPr>
          <a:xfrm>
            <a:off x="3598350" y="745550"/>
            <a:ext cx="2252100" cy="583800"/>
          </a:xfrm>
          <a:prstGeom prst="rect">
            <a:avLst/>
          </a:prstGeom>
          <a:solidFill>
            <a:srgbClr val="F4364C">
              <a:alpha val="63880"/>
            </a:srgbClr>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Reshma Saujani,</a:t>
            </a:r>
          </a:p>
          <a:p>
            <a:pPr lvl="0" rtl="0" algn="ctr">
              <a:spcBef>
                <a:spcPts val="0"/>
              </a:spcBef>
              <a:buNone/>
            </a:pPr>
            <a:r>
              <a:rPr b="1" lang="en">
                <a:solidFill>
                  <a:srgbClr val="01426A"/>
                </a:solidFill>
                <a:latin typeface="Open Sans"/>
                <a:ea typeface="Open Sans"/>
                <a:cs typeface="Open Sans"/>
                <a:sym typeface="Open Sans"/>
              </a:rPr>
              <a:t>Founder and CEO</a:t>
            </a:r>
          </a:p>
        </p:txBody>
      </p:sp>
      <p:cxnSp>
        <p:nvCxnSpPr>
          <p:cNvPr id="159" name="Shape 159"/>
          <p:cNvCxnSpPr>
            <a:stCxn id="158" idx="2"/>
            <a:endCxn id="160" idx="0"/>
          </p:cNvCxnSpPr>
          <p:nvPr/>
        </p:nvCxnSpPr>
        <p:spPr>
          <a:xfrm>
            <a:off x="4724400" y="1329350"/>
            <a:ext cx="0" cy="665400"/>
          </a:xfrm>
          <a:prstGeom prst="straightConnector1">
            <a:avLst/>
          </a:prstGeom>
          <a:noFill/>
          <a:ln cap="flat" cmpd="sng" w="28575">
            <a:solidFill>
              <a:srgbClr val="01426A"/>
            </a:solidFill>
            <a:prstDash val="solid"/>
            <a:round/>
            <a:headEnd len="lg" w="lg" type="none"/>
            <a:tailEnd len="lg" w="lg" type="none"/>
          </a:ln>
        </p:spPr>
      </p:cxnSp>
      <p:sp>
        <p:nvSpPr>
          <p:cNvPr id="161" name="Shape 161"/>
          <p:cNvSpPr txBox="1"/>
          <p:nvPr/>
        </p:nvSpPr>
        <p:spPr>
          <a:xfrm>
            <a:off x="281600" y="1985325"/>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Development</a:t>
            </a:r>
          </a:p>
        </p:txBody>
      </p:sp>
      <p:sp>
        <p:nvSpPr>
          <p:cNvPr id="160" name="Shape 160"/>
          <p:cNvSpPr txBox="1"/>
          <p:nvPr/>
        </p:nvSpPr>
        <p:spPr>
          <a:xfrm>
            <a:off x="4001250" y="199470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Marketing</a:t>
            </a:r>
          </a:p>
        </p:txBody>
      </p:sp>
      <p:sp>
        <p:nvSpPr>
          <p:cNvPr id="162" name="Shape 162"/>
          <p:cNvSpPr txBox="1"/>
          <p:nvPr/>
        </p:nvSpPr>
        <p:spPr>
          <a:xfrm>
            <a:off x="7433375" y="1994575"/>
            <a:ext cx="1446300" cy="807300"/>
          </a:xfrm>
          <a:prstGeom prst="rect">
            <a:avLst/>
          </a:prstGeom>
          <a:solidFill>
            <a:srgbClr val="6ECEB2"/>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People,</a:t>
            </a:r>
          </a:p>
          <a:p>
            <a:pPr lvl="0" rtl="0" algn="ctr">
              <a:spcBef>
                <a:spcPts val="0"/>
              </a:spcBef>
              <a:buNone/>
            </a:pPr>
            <a:r>
              <a:rPr b="1" lang="en">
                <a:solidFill>
                  <a:srgbClr val="01426A"/>
                </a:solidFill>
                <a:latin typeface="Open Sans"/>
                <a:ea typeface="Open Sans"/>
                <a:cs typeface="Open Sans"/>
                <a:sym typeface="Open Sans"/>
              </a:rPr>
              <a:t>Operations,</a:t>
            </a:r>
          </a:p>
          <a:p>
            <a:pPr lvl="0" rtl="0" algn="ctr">
              <a:spcBef>
                <a:spcPts val="0"/>
              </a:spcBef>
              <a:buNone/>
            </a:pPr>
            <a:r>
              <a:rPr b="1" lang="en">
                <a:solidFill>
                  <a:srgbClr val="01426A"/>
                </a:solidFill>
                <a:latin typeface="Open Sans"/>
                <a:ea typeface="Open Sans"/>
                <a:cs typeface="Open Sans"/>
                <a:sym typeface="Open Sans"/>
              </a:rPr>
              <a:t>And Finance</a:t>
            </a:r>
          </a:p>
        </p:txBody>
      </p:sp>
      <p:sp>
        <p:nvSpPr>
          <p:cNvPr id="163" name="Shape 163"/>
          <p:cNvSpPr txBox="1"/>
          <p:nvPr/>
        </p:nvSpPr>
        <p:spPr>
          <a:xfrm>
            <a:off x="2186600" y="199475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Programs</a:t>
            </a:r>
          </a:p>
        </p:txBody>
      </p:sp>
      <p:sp>
        <p:nvSpPr>
          <p:cNvPr id="164" name="Shape 164"/>
          <p:cNvSpPr txBox="1"/>
          <p:nvPr/>
        </p:nvSpPr>
        <p:spPr>
          <a:xfrm>
            <a:off x="5717312" y="1994700"/>
            <a:ext cx="1446300" cy="8073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Education, Strategy, and Innovation</a:t>
            </a:r>
          </a:p>
        </p:txBody>
      </p:sp>
      <p:cxnSp>
        <p:nvCxnSpPr>
          <p:cNvPr id="165" name="Shape 165"/>
          <p:cNvCxnSpPr/>
          <p:nvPr/>
        </p:nvCxnSpPr>
        <p:spPr>
          <a:xfrm>
            <a:off x="2909750" y="1661975"/>
            <a:ext cx="0" cy="324300"/>
          </a:xfrm>
          <a:prstGeom prst="straightConnector1">
            <a:avLst/>
          </a:prstGeom>
          <a:noFill/>
          <a:ln cap="flat" cmpd="sng" w="28575">
            <a:solidFill>
              <a:srgbClr val="01426A"/>
            </a:solidFill>
            <a:prstDash val="solid"/>
            <a:round/>
            <a:headEnd len="lg" w="lg" type="none"/>
            <a:tailEnd len="lg" w="lg" type="none"/>
          </a:ln>
        </p:spPr>
      </p:cxnSp>
      <p:cxnSp>
        <p:nvCxnSpPr>
          <p:cNvPr id="166" name="Shape 166"/>
          <p:cNvCxnSpPr/>
          <p:nvPr/>
        </p:nvCxnSpPr>
        <p:spPr>
          <a:xfrm>
            <a:off x="6460575" y="1666150"/>
            <a:ext cx="0" cy="324300"/>
          </a:xfrm>
          <a:prstGeom prst="straightConnector1">
            <a:avLst/>
          </a:prstGeom>
          <a:noFill/>
          <a:ln cap="flat" cmpd="sng" w="28575">
            <a:solidFill>
              <a:srgbClr val="01426A"/>
            </a:solidFill>
            <a:prstDash val="solid"/>
            <a:round/>
            <a:headEnd len="lg" w="lg" type="none"/>
            <a:tailEnd len="lg" w="lg" type="none"/>
          </a:ln>
        </p:spPr>
      </p:cxnSp>
      <p:sp>
        <p:nvSpPr>
          <p:cNvPr id="167" name="Shape 167"/>
          <p:cNvSpPr txBox="1"/>
          <p:nvPr/>
        </p:nvSpPr>
        <p:spPr>
          <a:xfrm>
            <a:off x="576550" y="2925525"/>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Recruitment</a:t>
            </a:r>
          </a:p>
        </p:txBody>
      </p:sp>
      <p:sp>
        <p:nvSpPr>
          <p:cNvPr id="168" name="Shape 168"/>
          <p:cNvSpPr txBox="1"/>
          <p:nvPr/>
        </p:nvSpPr>
        <p:spPr>
          <a:xfrm>
            <a:off x="3796637" y="296770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Program Ops</a:t>
            </a:r>
          </a:p>
        </p:txBody>
      </p:sp>
      <p:sp>
        <p:nvSpPr>
          <p:cNvPr id="169" name="Shape 169"/>
          <p:cNvSpPr txBox="1"/>
          <p:nvPr/>
        </p:nvSpPr>
        <p:spPr>
          <a:xfrm>
            <a:off x="2186600" y="2925525"/>
            <a:ext cx="1446300" cy="686700"/>
          </a:xfrm>
          <a:prstGeom prst="rect">
            <a:avLst/>
          </a:prstGeom>
          <a:solidFill>
            <a:srgbClr val="6ECEB2"/>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Instructor Training and Support</a:t>
            </a:r>
          </a:p>
        </p:txBody>
      </p:sp>
      <p:sp>
        <p:nvSpPr>
          <p:cNvPr id="170" name="Shape 170"/>
          <p:cNvSpPr txBox="1"/>
          <p:nvPr/>
        </p:nvSpPr>
        <p:spPr>
          <a:xfrm>
            <a:off x="5717325" y="4131550"/>
            <a:ext cx="1446300" cy="399600"/>
          </a:xfrm>
          <a:prstGeom prst="rect">
            <a:avLst/>
          </a:prstGeom>
          <a:solidFill>
            <a:srgbClr val="6ECEB2"/>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Education</a:t>
            </a:r>
          </a:p>
        </p:txBody>
      </p:sp>
      <p:sp>
        <p:nvSpPr>
          <p:cNvPr id="171" name="Shape 171"/>
          <p:cNvSpPr txBox="1"/>
          <p:nvPr/>
        </p:nvSpPr>
        <p:spPr>
          <a:xfrm>
            <a:off x="4135375" y="413155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Research</a:t>
            </a:r>
          </a:p>
        </p:txBody>
      </p:sp>
      <p:sp>
        <p:nvSpPr>
          <p:cNvPr id="172" name="Shape 172"/>
          <p:cNvSpPr txBox="1"/>
          <p:nvPr/>
        </p:nvSpPr>
        <p:spPr>
          <a:xfrm>
            <a:off x="7433375" y="4131550"/>
            <a:ext cx="1446300" cy="399600"/>
          </a:xfrm>
          <a:prstGeom prst="rect">
            <a:avLst/>
          </a:prstGeom>
          <a:solidFill>
            <a:srgbClr val="FDDD41"/>
          </a:solidFill>
          <a:ln cap="flat" cmpd="sng" w="28575">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Innovation</a:t>
            </a:r>
          </a:p>
        </p:txBody>
      </p:sp>
      <p:cxnSp>
        <p:nvCxnSpPr>
          <p:cNvPr id="173" name="Shape 173"/>
          <p:cNvCxnSpPr>
            <a:stCxn id="163" idx="2"/>
            <a:endCxn id="169" idx="0"/>
          </p:cNvCxnSpPr>
          <p:nvPr/>
        </p:nvCxnSpPr>
        <p:spPr>
          <a:xfrm>
            <a:off x="2909750" y="2394350"/>
            <a:ext cx="0" cy="531300"/>
          </a:xfrm>
          <a:prstGeom prst="straightConnector1">
            <a:avLst/>
          </a:prstGeom>
          <a:noFill/>
          <a:ln cap="flat" cmpd="sng" w="28575">
            <a:solidFill>
              <a:srgbClr val="01426A"/>
            </a:solidFill>
            <a:prstDash val="solid"/>
            <a:round/>
            <a:headEnd len="lg" w="lg" type="none"/>
            <a:tailEnd len="lg" w="lg" type="none"/>
          </a:ln>
        </p:spPr>
      </p:cxnSp>
      <p:cxnSp>
        <p:nvCxnSpPr>
          <p:cNvPr id="174" name="Shape 174"/>
          <p:cNvCxnSpPr>
            <a:stCxn id="167" idx="0"/>
            <a:endCxn id="168" idx="0"/>
          </p:cNvCxnSpPr>
          <p:nvPr/>
        </p:nvCxnSpPr>
        <p:spPr>
          <a:xfrm flipH="1" rot="-5400000">
            <a:off x="2888650" y="1336575"/>
            <a:ext cx="42300" cy="3220200"/>
          </a:xfrm>
          <a:prstGeom prst="bentConnector3">
            <a:avLst>
              <a:gd fmla="val -562943" name="adj1"/>
            </a:avLst>
          </a:prstGeom>
          <a:noFill/>
          <a:ln cap="flat" cmpd="sng" w="28575">
            <a:solidFill>
              <a:srgbClr val="01426A"/>
            </a:solidFill>
            <a:prstDash val="solid"/>
            <a:round/>
            <a:headEnd len="lg" w="lg" type="none"/>
            <a:tailEnd len="lg" w="lg" type="none"/>
          </a:ln>
        </p:spPr>
      </p:cxnSp>
      <p:cxnSp>
        <p:nvCxnSpPr>
          <p:cNvPr id="175" name="Shape 175"/>
          <p:cNvCxnSpPr/>
          <p:nvPr/>
        </p:nvCxnSpPr>
        <p:spPr>
          <a:xfrm flipH="1" rot="-5400000">
            <a:off x="6525275" y="2539425"/>
            <a:ext cx="42300" cy="3220200"/>
          </a:xfrm>
          <a:prstGeom prst="bentConnector3">
            <a:avLst>
              <a:gd fmla="val -562943" name="adj1"/>
            </a:avLst>
          </a:prstGeom>
          <a:noFill/>
          <a:ln cap="flat" cmpd="sng" w="28575">
            <a:solidFill>
              <a:srgbClr val="01426A"/>
            </a:solidFill>
            <a:prstDash val="solid"/>
            <a:round/>
            <a:headEnd len="lg" w="lg" type="none"/>
            <a:tailEnd len="lg" w="lg" type="none"/>
          </a:ln>
        </p:spPr>
      </p:cxnSp>
      <p:cxnSp>
        <p:nvCxnSpPr>
          <p:cNvPr id="176" name="Shape 176"/>
          <p:cNvCxnSpPr>
            <a:stCxn id="164" idx="2"/>
            <a:endCxn id="170" idx="0"/>
          </p:cNvCxnSpPr>
          <p:nvPr/>
        </p:nvCxnSpPr>
        <p:spPr>
          <a:xfrm>
            <a:off x="6440462" y="2802000"/>
            <a:ext cx="0" cy="1329600"/>
          </a:xfrm>
          <a:prstGeom prst="straightConnector1">
            <a:avLst/>
          </a:prstGeom>
          <a:noFill/>
          <a:ln cap="flat" cmpd="sng" w="28575">
            <a:solidFill>
              <a:srgbClr val="01426A"/>
            </a:solidFill>
            <a:prstDash val="solid"/>
            <a:round/>
            <a:headEnd len="lg" w="lg" type="none"/>
            <a:tailEnd len="lg" w="lg" type="none"/>
          </a:ln>
        </p:spPr>
      </p:cxnSp>
      <p:cxnSp>
        <p:nvCxnSpPr>
          <p:cNvPr id="177" name="Shape 177"/>
          <p:cNvCxnSpPr/>
          <p:nvPr/>
        </p:nvCxnSpPr>
        <p:spPr>
          <a:xfrm>
            <a:off x="1004750" y="1661975"/>
            <a:ext cx="0" cy="324300"/>
          </a:xfrm>
          <a:prstGeom prst="straightConnector1">
            <a:avLst/>
          </a:prstGeom>
          <a:noFill/>
          <a:ln cap="flat" cmpd="sng" w="28575">
            <a:solidFill>
              <a:srgbClr val="01426A"/>
            </a:solidFill>
            <a:prstDash val="solid"/>
            <a:round/>
            <a:headEnd len="lg" w="lg" type="none"/>
            <a:tailEnd len="lg" w="lg" type="none"/>
          </a:ln>
        </p:spPr>
      </p:cxnSp>
      <p:cxnSp>
        <p:nvCxnSpPr>
          <p:cNvPr id="178" name="Shape 178"/>
          <p:cNvCxnSpPr/>
          <p:nvPr/>
        </p:nvCxnSpPr>
        <p:spPr>
          <a:xfrm>
            <a:off x="8167550" y="1661975"/>
            <a:ext cx="0" cy="324300"/>
          </a:xfrm>
          <a:prstGeom prst="straightConnector1">
            <a:avLst/>
          </a:prstGeom>
          <a:noFill/>
          <a:ln cap="flat" cmpd="sng" w="28575">
            <a:solidFill>
              <a:srgbClr val="01426A"/>
            </a:solidFill>
            <a:prstDash val="solid"/>
            <a:round/>
            <a:headEnd len="lg" w="lg" type="none"/>
            <a:tailEnd len="lg" w="lg" type="none"/>
          </a:ln>
        </p:spPr>
      </p:cxnSp>
      <p:cxnSp>
        <p:nvCxnSpPr>
          <p:cNvPr id="179" name="Shape 179"/>
          <p:cNvCxnSpPr/>
          <p:nvPr/>
        </p:nvCxnSpPr>
        <p:spPr>
          <a:xfrm>
            <a:off x="995750" y="1680525"/>
            <a:ext cx="7173000" cy="0"/>
          </a:xfrm>
          <a:prstGeom prst="straightConnector1">
            <a:avLst/>
          </a:prstGeom>
          <a:noFill/>
          <a:ln cap="flat" cmpd="sng" w="28575">
            <a:solidFill>
              <a:srgbClr val="01426A"/>
            </a:solidFill>
            <a:prstDash val="solid"/>
            <a:round/>
            <a:headEnd len="lg" w="lg" type="none"/>
            <a:tailEnd len="lg" w="lg" type="none"/>
          </a:ln>
        </p:spPr>
      </p:cxnSp>
      <p:pic>
        <p:nvPicPr>
          <p:cNvPr id="180" name="Shape 180"/>
          <p:cNvPicPr preferRelativeResize="0"/>
          <p:nvPr/>
        </p:nvPicPr>
        <p:blipFill>
          <a:blip r:embed="rId3">
            <a:alphaModFix/>
          </a:blip>
          <a:stretch>
            <a:fillRect/>
          </a:stretch>
        </p:blipFill>
        <p:spPr>
          <a:xfrm>
            <a:off x="102425" y="117166"/>
            <a:ext cx="1446297" cy="594157"/>
          </a:xfrm>
          <a:prstGeom prst="rect">
            <a:avLst/>
          </a:prstGeom>
          <a:noFill/>
          <a:ln>
            <a:noFill/>
          </a:ln>
        </p:spPr>
      </p:pic>
      <p:sp>
        <p:nvSpPr>
          <p:cNvPr id="181" name="Shape 181"/>
          <p:cNvSpPr txBox="1"/>
          <p:nvPr/>
        </p:nvSpPr>
        <p:spPr>
          <a:xfrm>
            <a:off x="102425" y="745550"/>
            <a:ext cx="1625400" cy="280500"/>
          </a:xfrm>
          <a:prstGeom prst="rect">
            <a:avLst/>
          </a:prstGeom>
          <a:noFill/>
          <a:ln>
            <a:noFill/>
          </a:ln>
        </p:spPr>
        <p:txBody>
          <a:bodyPr anchorCtr="0" anchor="t" bIns="91425" lIns="91425" rIns="91425" tIns="91425">
            <a:noAutofit/>
          </a:bodyPr>
          <a:lstStyle/>
          <a:p>
            <a:pPr lvl="0" rtl="0">
              <a:spcBef>
                <a:spcPts val="0"/>
              </a:spcBef>
              <a:buNone/>
            </a:pPr>
            <a:r>
              <a:rPr b="1" lang="en" sz="800">
                <a:solidFill>
                  <a:srgbClr val="01426A"/>
                </a:solidFill>
                <a:latin typeface="Open Sans"/>
                <a:ea typeface="Open Sans"/>
                <a:cs typeface="Open Sans"/>
                <a:sym typeface="Open Sans"/>
              </a:rPr>
              <a:t>ORGANIZATIONAL CHART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87" name="Shape 187"/>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88" name="Shape 188"/>
          <p:cNvSpPr txBox="1"/>
          <p:nvPr/>
        </p:nvSpPr>
        <p:spPr>
          <a:xfrm>
            <a:off x="736275" y="564625"/>
            <a:ext cx="7986000" cy="2854200"/>
          </a:xfrm>
          <a:prstGeom prst="rect">
            <a:avLst/>
          </a:prstGeom>
          <a:noFill/>
          <a:ln>
            <a:noFill/>
          </a:ln>
        </p:spPr>
        <p:txBody>
          <a:bodyPr anchorCtr="0" anchor="t" bIns="91425" lIns="91425" rIns="91425" tIns="91425">
            <a:noAutofit/>
          </a:bodyPr>
          <a:lstStyle/>
          <a:p>
            <a:pPr indent="0" lvl="0" marL="0" rtl="0" algn="ctr">
              <a:spcBef>
                <a:spcPts val="0"/>
              </a:spcBef>
              <a:buNone/>
            </a:pPr>
            <a:r>
              <a:t/>
            </a:r>
            <a:endParaRPr sz="4800">
              <a:solidFill>
                <a:srgbClr val="01426A"/>
              </a:solidFill>
              <a:latin typeface="Open Sans"/>
              <a:ea typeface="Open Sans"/>
              <a:cs typeface="Open Sans"/>
              <a:sym typeface="Open Sans"/>
            </a:endParaRPr>
          </a:p>
          <a:p>
            <a:pPr indent="0" lvl="0" marL="0" rtl="0" algn="ctr">
              <a:spcBef>
                <a:spcPts val="0"/>
              </a:spcBef>
              <a:buNone/>
            </a:pPr>
            <a:r>
              <a:rPr lang="en" sz="4800">
                <a:solidFill>
                  <a:srgbClr val="01426A"/>
                </a:solidFill>
                <a:latin typeface="Open Sans"/>
                <a:ea typeface="Open Sans"/>
                <a:cs typeface="Open Sans"/>
                <a:sym typeface="Open Sans"/>
              </a:rPr>
              <a:t>Questions?</a:t>
            </a:r>
          </a:p>
        </p:txBody>
      </p:sp>
      <p:pic>
        <p:nvPicPr>
          <p:cNvPr id="189" name="Shape 189"/>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65" name="Shape 65"/>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Training Goals</a:t>
            </a:r>
          </a:p>
        </p:txBody>
      </p:sp>
      <p:sp>
        <p:nvSpPr>
          <p:cNvPr id="66" name="Shape 66"/>
          <p:cNvSpPr txBox="1"/>
          <p:nvPr/>
        </p:nvSpPr>
        <p:spPr>
          <a:xfrm>
            <a:off x="736275" y="1040225"/>
            <a:ext cx="8520600" cy="34164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1426A"/>
                </a:solidFill>
                <a:latin typeface="Open Sans"/>
                <a:ea typeface="Open Sans"/>
                <a:cs typeface="Open Sans"/>
                <a:sym typeface="Open Sans"/>
              </a:rPr>
              <a:t>Great teachers will be able to (GTWBAT)….</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Get an overview of and practice using our resources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Participate in a positive learning environment as both a student and a teacher</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Be able to articulate the program vision and goals, as well as the “moves” and decisions that will help them achieve those outcomes</a:t>
            </a:r>
          </a:p>
          <a:p>
            <a:pPr indent="0" lvl="0" marL="0" rtl="0">
              <a:spcBef>
                <a:spcPts val="0"/>
              </a:spcBef>
              <a:buNone/>
            </a:pPr>
            <a:r>
              <a:t/>
            </a:r>
            <a:endParaRPr sz="2200">
              <a:solidFill>
                <a:srgbClr val="01426A"/>
              </a:solidFill>
              <a:latin typeface="Open Sans"/>
              <a:ea typeface="Open Sans"/>
              <a:cs typeface="Open Sans"/>
              <a:sym typeface="Open Sans"/>
            </a:endParaRPr>
          </a:p>
        </p:txBody>
      </p:sp>
      <p:pic>
        <p:nvPicPr>
          <p:cNvPr id="67" name="Shape 67"/>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74" name="Shape 7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Teacher Training Takeaways</a:t>
            </a:r>
          </a:p>
        </p:txBody>
      </p:sp>
      <p:sp>
        <p:nvSpPr>
          <p:cNvPr id="75" name="Shape 75"/>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68300" lvl="0" marL="457200" rtl="0">
              <a:spcBef>
                <a:spcPts val="0"/>
              </a:spcBef>
              <a:buClr>
                <a:srgbClr val="01426A"/>
              </a:buClr>
              <a:buSzPct val="100000"/>
              <a:buFont typeface="Open Sans"/>
              <a:buChar char="■"/>
            </a:pPr>
            <a:r>
              <a:rPr lang="en" sz="2200">
                <a:solidFill>
                  <a:srgbClr val="01426A"/>
                </a:solidFill>
                <a:latin typeface="Open Sans"/>
                <a:ea typeface="Open Sans"/>
                <a:cs typeface="Open Sans"/>
                <a:sym typeface="Open Sans"/>
              </a:rPr>
              <a:t>Curriculum content and delivery methods</a:t>
            </a:r>
          </a:p>
          <a:p>
            <a:pPr indent="-368300" lvl="0" marL="457200" rtl="0">
              <a:spcBef>
                <a:spcPts val="0"/>
              </a:spcBef>
              <a:buClr>
                <a:srgbClr val="01426A"/>
              </a:buClr>
              <a:buSzPct val="100000"/>
              <a:buFont typeface="Open Sans"/>
              <a:buChar char="■"/>
            </a:pPr>
            <a:r>
              <a:rPr lang="en" sz="2200">
                <a:solidFill>
                  <a:srgbClr val="01426A"/>
                </a:solidFill>
                <a:latin typeface="Open Sans"/>
                <a:ea typeface="Open Sans"/>
                <a:cs typeface="Open Sans"/>
                <a:sym typeface="Open Sans"/>
              </a:rPr>
              <a:t>Planning structure and resources</a:t>
            </a:r>
          </a:p>
          <a:p>
            <a:pPr indent="-368300" lvl="0" marL="457200" rtl="0">
              <a:spcBef>
                <a:spcPts val="0"/>
              </a:spcBef>
              <a:buClr>
                <a:srgbClr val="01426A"/>
              </a:buClr>
              <a:buSzPct val="100000"/>
              <a:buFont typeface="Open Sans"/>
              <a:buChar char="■"/>
            </a:pPr>
            <a:r>
              <a:rPr lang="en" sz="2200">
                <a:solidFill>
                  <a:srgbClr val="01426A"/>
                </a:solidFill>
                <a:latin typeface="Open Sans"/>
                <a:ea typeface="Open Sans"/>
                <a:cs typeface="Open Sans"/>
                <a:sym typeface="Open Sans"/>
              </a:rPr>
              <a:t>Teaching moves</a:t>
            </a:r>
          </a:p>
          <a:p>
            <a:pPr indent="-368300" lvl="0" marL="457200" rtl="0">
              <a:spcBef>
                <a:spcPts val="0"/>
              </a:spcBef>
              <a:buClr>
                <a:srgbClr val="01426A"/>
              </a:buClr>
              <a:buSzPct val="100000"/>
              <a:buFont typeface="Open Sans"/>
              <a:buChar char="■"/>
            </a:pPr>
            <a:r>
              <a:rPr lang="en" sz="2200">
                <a:solidFill>
                  <a:srgbClr val="01426A"/>
                </a:solidFill>
                <a:latin typeface="Open Sans"/>
                <a:ea typeface="Open Sans"/>
                <a:cs typeface="Open Sans"/>
                <a:sym typeface="Open Sans"/>
              </a:rPr>
              <a:t>Expectations for building a safe classroom and resources to do so (Perception Institute)</a:t>
            </a:r>
          </a:p>
          <a:p>
            <a:pPr indent="-368300" lvl="0" marL="457200" rtl="0">
              <a:spcBef>
                <a:spcPts val="0"/>
              </a:spcBef>
              <a:buClr>
                <a:srgbClr val="01426A"/>
              </a:buClr>
              <a:buSzPct val="100000"/>
              <a:buFont typeface="Open Sans"/>
              <a:buChar char="■"/>
            </a:pPr>
            <a:r>
              <a:rPr lang="en" sz="2200">
                <a:solidFill>
                  <a:srgbClr val="01426A"/>
                </a:solidFill>
                <a:latin typeface="Open Sans"/>
                <a:ea typeface="Open Sans"/>
                <a:cs typeface="Open Sans"/>
                <a:sym typeface="Open Sans"/>
              </a:rPr>
              <a:t>Connections with GWC staff, fellow teachers and partners!</a:t>
            </a:r>
          </a:p>
        </p:txBody>
      </p:sp>
      <p:pic>
        <p:nvPicPr>
          <p:cNvPr id="76" name="Shape 76"/>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82" name="Shape 82"/>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83" name="Shape 83"/>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Things You’ll See A Lot...</a:t>
            </a:r>
          </a:p>
        </p:txBody>
      </p:sp>
      <p:sp>
        <p:nvSpPr>
          <p:cNvPr id="84" name="Shape 84"/>
          <p:cNvSpPr txBox="1"/>
          <p:nvPr/>
        </p:nvSpPr>
        <p:spPr>
          <a:xfrm>
            <a:off x="736275" y="1040225"/>
            <a:ext cx="8520600" cy="3416400"/>
          </a:xfrm>
          <a:prstGeom prst="rect">
            <a:avLst/>
          </a:prstGeom>
          <a:noFill/>
          <a:ln>
            <a:noFill/>
          </a:ln>
        </p:spPr>
        <p:txBody>
          <a:bodyPr anchorCtr="0" anchor="t" bIns="91425" lIns="91425" rIns="91425" tIns="91425">
            <a:noAutofit/>
          </a:bodyPr>
          <a:lstStyle/>
          <a:p>
            <a:pPr lvl="0" rtl="0">
              <a:spcBef>
                <a:spcPts val="0"/>
              </a:spcBef>
              <a:buNone/>
            </a:pPr>
            <a:r>
              <a:t/>
            </a:r>
            <a:endParaRPr sz="2200">
              <a:solidFill>
                <a:srgbClr val="01426A"/>
              </a:solidFill>
              <a:latin typeface="Open Sans"/>
              <a:ea typeface="Open Sans"/>
              <a:cs typeface="Open Sans"/>
              <a:sym typeface="Open Sans"/>
            </a:endParaRPr>
          </a:p>
        </p:txBody>
      </p:sp>
      <p:pic>
        <p:nvPicPr>
          <p:cNvPr id="85" name="Shape 85"/>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86" name="Shape 86"/>
          <p:cNvGraphicFramePr/>
          <p:nvPr/>
        </p:nvGraphicFramePr>
        <p:xfrm>
          <a:off x="952500" y="1182625"/>
          <a:ext cx="3000000" cy="3000000"/>
        </p:xfrm>
        <a:graphic>
          <a:graphicData uri="http://schemas.openxmlformats.org/drawingml/2006/table">
            <a:tbl>
              <a:tblPr>
                <a:noFill/>
                <a:tableStyleId>{6AEC035E-208D-488C-8D85-F6862C98E5D9}</a:tableStyleId>
              </a:tblPr>
              <a:tblGrid>
                <a:gridCol w="2413000"/>
                <a:gridCol w="2413000"/>
                <a:gridCol w="2413000"/>
              </a:tblGrid>
              <a:tr h="100000">
                <a:tc>
                  <a:txBody>
                    <a:bodyPr>
                      <a:noAutofit/>
                    </a:bodyPr>
                    <a:lstStyle/>
                    <a:p>
                      <a:pPr lvl="0" rtl="0" algn="ctr">
                        <a:spcBef>
                          <a:spcPts val="0"/>
                        </a:spcBef>
                        <a:buNone/>
                      </a:pPr>
                      <a:r>
                        <a:rPr b="1" lang="en">
                          <a:solidFill>
                            <a:srgbClr val="01426A"/>
                          </a:solidFill>
                          <a:latin typeface="Open Sans"/>
                          <a:ea typeface="Open Sans"/>
                          <a:cs typeface="Open Sans"/>
                          <a:sym typeface="Open Sans"/>
                        </a:rPr>
                        <a:t>I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WE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b="1" lang="en">
                          <a:solidFill>
                            <a:srgbClr val="01426A"/>
                          </a:solidFill>
                          <a:latin typeface="Open Sans"/>
                          <a:ea typeface="Open Sans"/>
                          <a:cs typeface="Open Sans"/>
                          <a:sym typeface="Open Sans"/>
                        </a:rPr>
                        <a:t>YOU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4364C"/>
                    </a:solidFill>
                  </a:tcPr>
                </a:tc>
              </a:tr>
            </a:tbl>
          </a:graphicData>
        </a:graphic>
      </p:graphicFrame>
      <p:grpSp>
        <p:nvGrpSpPr>
          <p:cNvPr id="87" name="Shape 87"/>
          <p:cNvGrpSpPr/>
          <p:nvPr/>
        </p:nvGrpSpPr>
        <p:grpSpPr>
          <a:xfrm>
            <a:off x="3907125" y="3862912"/>
            <a:ext cx="2178900" cy="879900"/>
            <a:chOff x="6308075" y="1565175"/>
            <a:chExt cx="2178900" cy="879900"/>
          </a:xfrm>
        </p:grpSpPr>
        <p:sp>
          <p:nvSpPr>
            <p:cNvPr id="88" name="Shape 88"/>
            <p:cNvSpPr/>
            <p:nvPr/>
          </p:nvSpPr>
          <p:spPr>
            <a:xfrm>
              <a:off x="6308075" y="1565175"/>
              <a:ext cx="2039400" cy="879900"/>
            </a:xfrm>
            <a:prstGeom prst="foldedCorner">
              <a:avLst>
                <a:gd fmla="val 16667" name="adj"/>
              </a:avLst>
            </a:prstGeom>
            <a:solidFill>
              <a:srgbClr val="EEEEEE"/>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 name="Shape 89"/>
            <p:cNvSpPr txBox="1"/>
            <p:nvPr/>
          </p:nvSpPr>
          <p:spPr>
            <a:xfrm>
              <a:off x="63080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TEACHING </a:t>
              </a:r>
            </a:p>
            <a:p>
              <a:pPr lvl="0" rtl="0">
                <a:spcBef>
                  <a:spcPts val="0"/>
                </a:spcBef>
                <a:buNone/>
              </a:pPr>
              <a:r>
                <a:rPr b="1" lang="en" sz="1800">
                  <a:solidFill>
                    <a:srgbClr val="01426A"/>
                  </a:solidFill>
                  <a:latin typeface="Open Sans"/>
                  <a:ea typeface="Open Sans"/>
                  <a:cs typeface="Open Sans"/>
                  <a:sym typeface="Open Sans"/>
                </a:rPr>
                <a:t>MOVE</a:t>
              </a:r>
            </a:p>
          </p:txBody>
        </p:sp>
      </p:grpSp>
      <p:pic>
        <p:nvPicPr>
          <p:cNvPr id="90" name="Shape 90"/>
          <p:cNvPicPr preferRelativeResize="0"/>
          <p:nvPr/>
        </p:nvPicPr>
        <p:blipFill>
          <a:blip r:embed="rId4">
            <a:alphaModFix/>
          </a:blip>
          <a:stretch>
            <a:fillRect/>
          </a:stretch>
        </p:blipFill>
        <p:spPr>
          <a:xfrm>
            <a:off x="2252870" y="1832508"/>
            <a:ext cx="4902324" cy="1772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96" name="Shape 9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97" name="Shape 97"/>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AGENDA</a:t>
            </a:r>
          </a:p>
        </p:txBody>
      </p:sp>
      <p:sp>
        <p:nvSpPr>
          <p:cNvPr id="98" name="Shape 98"/>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lnSpc>
                <a:spcPct val="150000"/>
              </a:lnSpc>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Training Goals and Takeaways</a:t>
            </a:r>
          </a:p>
          <a:p>
            <a:pPr indent="-381000" lvl="0" marL="457200" rtl="0">
              <a:lnSpc>
                <a:spcPct val="150000"/>
              </a:lnSpc>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GWC Mission</a:t>
            </a:r>
          </a:p>
          <a:p>
            <a:pPr indent="-381000" lvl="0" marL="457200" rtl="0">
              <a:lnSpc>
                <a:spcPct val="150000"/>
              </a:lnSpc>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Educational Philosophy</a:t>
            </a:r>
          </a:p>
          <a:p>
            <a:pPr indent="-381000" lvl="0" marL="457200" rtl="0">
              <a:lnSpc>
                <a:spcPct val="150000"/>
              </a:lnSpc>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Decision Making Framework</a:t>
            </a:r>
          </a:p>
          <a:p>
            <a:pPr indent="-381000" lvl="0" marL="457200" rtl="0">
              <a:lnSpc>
                <a:spcPct val="150000"/>
              </a:lnSpc>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Expectations</a:t>
            </a:r>
          </a:p>
        </p:txBody>
      </p:sp>
      <p:pic>
        <p:nvPicPr>
          <p:cNvPr id="99" name="Shape 99"/>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05" name="Shape 105"/>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06" name="Shape 106"/>
          <p:cNvSpPr txBox="1"/>
          <p:nvPr/>
        </p:nvSpPr>
        <p:spPr>
          <a:xfrm>
            <a:off x="736275" y="564625"/>
            <a:ext cx="7986000" cy="2854200"/>
          </a:xfrm>
          <a:prstGeom prst="rect">
            <a:avLst/>
          </a:prstGeom>
          <a:noFill/>
          <a:ln>
            <a:noFill/>
          </a:ln>
        </p:spPr>
        <p:txBody>
          <a:bodyPr anchorCtr="0" anchor="t" bIns="91425" lIns="91425" rIns="91425" tIns="91425">
            <a:noAutofit/>
          </a:bodyPr>
          <a:lstStyle/>
          <a:p>
            <a:pPr indent="0" lvl="0" marL="0" rtl="0" algn="ctr">
              <a:spcBef>
                <a:spcPts val="0"/>
              </a:spcBef>
              <a:buNone/>
            </a:pPr>
            <a:r>
              <a:rPr lang="en" sz="2800">
                <a:solidFill>
                  <a:srgbClr val="01426A"/>
                </a:solidFill>
                <a:latin typeface="Open Sans"/>
                <a:ea typeface="Open Sans"/>
                <a:cs typeface="Open Sans"/>
                <a:sym typeface="Open Sans"/>
              </a:rPr>
              <a:t>Girls Who Code is a national non-profit organization working to close the gender gap in technology. Our programs educate, equip, and inspire girls with the computing skills they’ll need to pursue 21st century opportunities</a:t>
            </a:r>
          </a:p>
        </p:txBody>
      </p:sp>
      <p:pic>
        <p:nvPicPr>
          <p:cNvPr id="107" name="Shape 107"/>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13" name="Shape 11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14" name="Shape 11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What is SIP?</a:t>
            </a:r>
          </a:p>
        </p:txBody>
      </p:sp>
      <p:sp>
        <p:nvSpPr>
          <p:cNvPr id="115" name="Shape 115"/>
          <p:cNvSpPr txBox="1"/>
          <p:nvPr/>
        </p:nvSpPr>
        <p:spPr>
          <a:xfrm>
            <a:off x="736275" y="1040225"/>
            <a:ext cx="8520600" cy="3416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sz="2200">
              <a:solidFill>
                <a:srgbClr val="01426A"/>
              </a:solidFill>
              <a:latin typeface="Open Sans"/>
              <a:ea typeface="Open Sans"/>
              <a:cs typeface="Open Sans"/>
              <a:sym typeface="Open Sans"/>
            </a:endParaRPr>
          </a:p>
        </p:txBody>
      </p:sp>
      <p:pic>
        <p:nvPicPr>
          <p:cNvPr id="116" name="Shape 116"/>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117" name="Shape 117"/>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7 week immersive program for 11th and 12th grade girls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Introductory curriculum with final project capstone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Hosted by company/organization</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Speakers and field trips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Full-time job for teaching teams</a:t>
            </a:r>
          </a:p>
          <a:p>
            <a:pPr indent="0" lvl="0" marL="0" rtl="0">
              <a:spcBef>
                <a:spcPts val="0"/>
              </a:spcBef>
              <a:buNone/>
            </a:pPr>
            <a:r>
              <a:t/>
            </a:r>
            <a:endParaRPr sz="2200">
              <a:solidFill>
                <a:srgbClr val="01426A"/>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23" name="Shape 123"/>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4" name="Shape 124"/>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Educational Philosophy</a:t>
            </a:r>
          </a:p>
        </p:txBody>
      </p:sp>
      <p:sp>
        <p:nvSpPr>
          <p:cNvPr id="125" name="Shape 125"/>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419100" lvl="0" marL="457200" rtl="0">
              <a:spcBef>
                <a:spcPts val="0"/>
              </a:spcBef>
              <a:buClr>
                <a:srgbClr val="01426A"/>
              </a:buClr>
              <a:buSzPct val="100000"/>
              <a:buFont typeface="Open Sans"/>
              <a:buChar char="■"/>
            </a:pPr>
            <a:r>
              <a:rPr lang="en" sz="3000">
                <a:solidFill>
                  <a:srgbClr val="01426A"/>
                </a:solidFill>
                <a:latin typeface="Open Sans"/>
                <a:ea typeface="Open Sans"/>
                <a:cs typeface="Open Sans"/>
                <a:sym typeface="Open Sans"/>
              </a:rPr>
              <a:t>More than Code</a:t>
            </a:r>
          </a:p>
          <a:p>
            <a:pPr indent="-419100" lvl="0" marL="457200" rtl="0">
              <a:spcBef>
                <a:spcPts val="0"/>
              </a:spcBef>
              <a:buClr>
                <a:srgbClr val="01426A"/>
              </a:buClr>
              <a:buSzPct val="100000"/>
              <a:buFont typeface="Open Sans"/>
              <a:buChar char="■"/>
            </a:pPr>
            <a:r>
              <a:rPr lang="en" sz="3000">
                <a:solidFill>
                  <a:srgbClr val="01426A"/>
                </a:solidFill>
                <a:latin typeface="Open Sans"/>
                <a:ea typeface="Open Sans"/>
                <a:cs typeface="Open Sans"/>
                <a:sym typeface="Open Sans"/>
              </a:rPr>
              <a:t>Sisterhood &amp; Collaboration</a:t>
            </a:r>
          </a:p>
          <a:p>
            <a:pPr indent="-419100" lvl="0" marL="457200" marR="0" rtl="0" algn="l">
              <a:lnSpc>
                <a:spcPct val="100000"/>
              </a:lnSpc>
              <a:spcBef>
                <a:spcPts val="0"/>
              </a:spcBef>
              <a:spcAft>
                <a:spcPts val="0"/>
              </a:spcAft>
              <a:buClr>
                <a:srgbClr val="01426A"/>
              </a:buClr>
              <a:buSzPct val="100000"/>
              <a:buFont typeface="Open Sans"/>
              <a:buChar char="■"/>
            </a:pPr>
            <a:r>
              <a:rPr lang="en" sz="3000">
                <a:solidFill>
                  <a:srgbClr val="01426A"/>
                </a:solidFill>
                <a:latin typeface="Open Sans"/>
                <a:ea typeface="Open Sans"/>
                <a:cs typeface="Open Sans"/>
                <a:sym typeface="Open Sans"/>
              </a:rPr>
              <a:t>Real-World </a:t>
            </a:r>
            <a:r>
              <a:rPr lang="en" sz="3000">
                <a:solidFill>
                  <a:srgbClr val="01426A"/>
                </a:solidFill>
                <a:latin typeface="Open Sans"/>
                <a:ea typeface="Open Sans"/>
                <a:cs typeface="Open Sans"/>
                <a:sym typeface="Open Sans"/>
              </a:rPr>
              <a:t>Relevance</a:t>
            </a:r>
            <a:r>
              <a:rPr lang="en" sz="3000">
                <a:solidFill>
                  <a:srgbClr val="01426A"/>
                </a:solidFill>
                <a:latin typeface="Open Sans"/>
                <a:ea typeface="Open Sans"/>
                <a:cs typeface="Open Sans"/>
                <a:sym typeface="Open Sans"/>
              </a:rPr>
              <a:t> &amp; Impact</a:t>
            </a:r>
          </a:p>
        </p:txBody>
      </p:sp>
      <p:pic>
        <p:nvPicPr>
          <p:cNvPr id="126" name="Shape 126"/>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p:nvPr/>
        </p:nvSpPr>
        <p:spPr>
          <a:xfrm rot="205">
            <a:off x="-772425" y="-62824"/>
            <a:ext cx="10060200" cy="958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2" name="Shape 132"/>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33" name="Shape 133"/>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Decision Making Framework</a:t>
            </a:r>
          </a:p>
        </p:txBody>
      </p:sp>
      <p:sp>
        <p:nvSpPr>
          <p:cNvPr id="134" name="Shape 134"/>
          <p:cNvSpPr txBox="1"/>
          <p:nvPr/>
        </p:nvSpPr>
        <p:spPr>
          <a:xfrm>
            <a:off x="736275" y="1040225"/>
            <a:ext cx="8520600" cy="3416400"/>
          </a:xfrm>
          <a:prstGeom prst="rect">
            <a:avLst/>
          </a:prstGeom>
          <a:noFill/>
          <a:ln>
            <a:noFill/>
          </a:ln>
        </p:spPr>
        <p:txBody>
          <a:bodyPr anchorCtr="0" anchor="t" bIns="91425" lIns="91425" rIns="91425" tIns="91425">
            <a:noAutofit/>
          </a:bodyPr>
          <a:lstStyle/>
          <a:p>
            <a:pPr lvl="0" rtl="0">
              <a:spcBef>
                <a:spcPts val="0"/>
              </a:spcBef>
              <a:buNone/>
            </a:pPr>
            <a:r>
              <a:rPr b="1" i="1" lang="en" sz="2400">
                <a:solidFill>
                  <a:srgbClr val="F4364C"/>
                </a:solidFill>
                <a:latin typeface="Open Sans"/>
                <a:ea typeface="Open Sans"/>
                <a:cs typeface="Open Sans"/>
                <a:sym typeface="Open Sans"/>
              </a:rPr>
              <a:t>Why?</a:t>
            </a:r>
          </a:p>
          <a:p>
            <a:pPr lvl="0" rtl="0">
              <a:spcBef>
                <a:spcPts val="0"/>
              </a:spcBef>
              <a:buClr>
                <a:schemeClr val="dk1"/>
              </a:buClr>
              <a:buFont typeface="Arial"/>
              <a:buNone/>
            </a:pPr>
            <a:r>
              <a:t/>
            </a:r>
            <a:endParaRPr b="1" i="1" sz="2400">
              <a:solidFill>
                <a:srgbClr val="F4364C"/>
              </a:solidFill>
              <a:latin typeface="Open Sans"/>
              <a:ea typeface="Open Sans"/>
              <a:cs typeface="Open Sans"/>
              <a:sym typeface="Open Sans"/>
            </a:endParaRP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Advocate for all students</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Make your thinking visible</a:t>
            </a:r>
          </a:p>
          <a:p>
            <a:pPr indent="-381000" lvl="0" marL="457200" rtl="0">
              <a:spcBef>
                <a:spcPts val="0"/>
              </a:spcBef>
              <a:buClr>
                <a:srgbClr val="01426A"/>
              </a:buClr>
              <a:buSzPct val="100000"/>
              <a:buFont typeface="Open Sans"/>
              <a:buChar char="■"/>
            </a:pPr>
            <a:r>
              <a:rPr lang="en" sz="2400">
                <a:solidFill>
                  <a:srgbClr val="01426A"/>
                </a:solidFill>
                <a:latin typeface="Open Sans"/>
                <a:ea typeface="Open Sans"/>
                <a:cs typeface="Open Sans"/>
                <a:sym typeface="Open Sans"/>
              </a:rPr>
              <a:t>Build more than code</a:t>
            </a:r>
            <a:br>
              <a:rPr lang="en" sz="2400">
                <a:solidFill>
                  <a:srgbClr val="01426A"/>
                </a:solidFill>
                <a:latin typeface="Open Sans"/>
                <a:ea typeface="Open Sans"/>
                <a:cs typeface="Open Sans"/>
                <a:sym typeface="Open Sans"/>
              </a:rPr>
            </a:br>
          </a:p>
          <a:p>
            <a:pPr indent="0" lvl="0" marL="0" rtl="0">
              <a:spcBef>
                <a:spcPts val="0"/>
              </a:spcBef>
              <a:buNone/>
            </a:pPr>
            <a:r>
              <a:t/>
            </a:r>
            <a:endParaRPr sz="2200">
              <a:solidFill>
                <a:srgbClr val="01426A"/>
              </a:solidFill>
              <a:latin typeface="Open Sans"/>
              <a:ea typeface="Open Sans"/>
              <a:cs typeface="Open Sans"/>
              <a:sym typeface="Open Sans"/>
            </a:endParaRPr>
          </a:p>
        </p:txBody>
      </p:sp>
      <p:pic>
        <p:nvPicPr>
          <p:cNvPr id="135" name="Shape 135"/>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